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353" r:id="rId3"/>
    <p:sldId id="328" r:id="rId4"/>
    <p:sldId id="327" r:id="rId5"/>
    <p:sldId id="361" r:id="rId6"/>
    <p:sldId id="371" r:id="rId7"/>
    <p:sldId id="376" r:id="rId8"/>
    <p:sldId id="377" r:id="rId9"/>
    <p:sldId id="379" r:id="rId10"/>
    <p:sldId id="378" r:id="rId11"/>
    <p:sldId id="375" r:id="rId12"/>
    <p:sldId id="336" r:id="rId13"/>
    <p:sldId id="337" r:id="rId14"/>
    <p:sldId id="333" r:id="rId15"/>
    <p:sldId id="356" r:id="rId16"/>
    <p:sldId id="357" r:id="rId17"/>
    <p:sldId id="372" r:id="rId18"/>
    <p:sldId id="359" r:id="rId19"/>
    <p:sldId id="358" r:id="rId20"/>
    <p:sldId id="374" r:id="rId21"/>
    <p:sldId id="373" r:id="rId22"/>
    <p:sldId id="341" r:id="rId23"/>
    <p:sldId id="350" r:id="rId24"/>
    <p:sldId id="343" r:id="rId25"/>
    <p:sldId id="344" r:id="rId26"/>
    <p:sldId id="345" r:id="rId27"/>
    <p:sldId id="347" r:id="rId28"/>
    <p:sldId id="349" r:id="rId29"/>
    <p:sldId id="352" r:id="rId30"/>
    <p:sldId id="348" r:id="rId31"/>
    <p:sldId id="351" r:id="rId32"/>
    <p:sldId id="362" r:id="rId33"/>
    <p:sldId id="363" r:id="rId34"/>
    <p:sldId id="364" r:id="rId35"/>
    <p:sldId id="365" r:id="rId36"/>
    <p:sldId id="366" r:id="rId37"/>
    <p:sldId id="367" r:id="rId38"/>
    <p:sldId id="368" r:id="rId39"/>
    <p:sldId id="369" r:id="rId40"/>
    <p:sldId id="37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01"/>
    <p:restoredTop sz="94749"/>
  </p:normalViewPr>
  <p:slideViewPr>
    <p:cSldViewPr snapToGrid="0" snapToObjects="1">
      <p:cViewPr>
        <p:scale>
          <a:sx n="112" d="100"/>
          <a:sy n="112" d="100"/>
        </p:scale>
        <p:origin x="1256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32FF9B-2B26-774D-BBDA-BF22A00C632B}" type="datetimeFigureOut">
              <a:rPr lang="en-US" smtClean="0"/>
              <a:t>11/3/21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80738-3964-4047-9DAC-56E848D93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24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80738-3964-4047-9DAC-56E848D93B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29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80738-3964-4047-9DAC-56E848D93B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287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Trouble</a:t>
            </a:r>
            <a:r>
              <a:rPr lang="en-US" baseline="0" dirty="0" smtClean="0"/>
              <a:t> is that the space of possible models is very large!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80738-3964-4047-9DAC-56E848D93B9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495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80738-3964-4047-9DAC-56E848D93B9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730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59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55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95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7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551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532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092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434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63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312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76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75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BENV0091 Lecture 5: </a:t>
            </a:r>
            <a:br>
              <a:rPr lang="en-US" dirty="0" smtClean="0"/>
            </a:br>
            <a:r>
              <a:rPr lang="en-US" dirty="0" smtClean="0"/>
              <a:t>Dates and Times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Patrick de Mars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050" y="4289796"/>
            <a:ext cx="6559550" cy="212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9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Averages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729" y="1825625"/>
            <a:ext cx="5132071" cy="3616136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769832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useful and interpretable way to indicate a trend over time is a moving average</a:t>
            </a:r>
          </a:p>
          <a:p>
            <a:r>
              <a:rPr lang="en-US" dirty="0" smtClean="0"/>
              <a:t>Moving (or rolling) average typically </a:t>
            </a:r>
            <a:r>
              <a:rPr lang="en-US" dirty="0" smtClean="0"/>
              <a:t>calculates the </a:t>
            </a:r>
            <a:r>
              <a:rPr lang="en-US" b="1" dirty="0" smtClean="0"/>
              <a:t>mean</a:t>
            </a:r>
            <a:r>
              <a:rPr lang="en-US" dirty="0" smtClean="0"/>
              <a:t> over a rolling </a:t>
            </a:r>
            <a:r>
              <a:rPr lang="en-US" dirty="0" smtClean="0"/>
              <a:t>window</a:t>
            </a:r>
          </a:p>
          <a:p>
            <a:r>
              <a:rPr lang="en-US" dirty="0" smtClean="0"/>
              <a:t>The </a:t>
            </a:r>
            <a:r>
              <a:rPr lang="en-US" b="1" dirty="0" smtClean="0"/>
              <a:t>`</a:t>
            </a:r>
            <a:r>
              <a:rPr lang="en-US" b="1" dirty="0" err="1" smtClean="0"/>
              <a:t>rollmean</a:t>
            </a:r>
            <a:r>
              <a:rPr lang="en-US" b="1" dirty="0" smtClean="0"/>
              <a:t>()` </a:t>
            </a:r>
            <a:r>
              <a:rPr lang="en-US" dirty="0" smtClean="0"/>
              <a:t>function from </a:t>
            </a:r>
            <a:r>
              <a:rPr lang="en-US" b="1" dirty="0" smtClean="0"/>
              <a:t>zoo </a:t>
            </a:r>
            <a:r>
              <a:rPr lang="en-US" dirty="0" smtClean="0"/>
              <a:t>is a good option for calculating rolling averages (or you can write your own function!)</a:t>
            </a:r>
            <a:endParaRPr lang="en-US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7212330" y="5441761"/>
            <a:ext cx="3662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Code available from the </a:t>
            </a:r>
            <a:r>
              <a:rPr lang="en-US" b="1" i="1" dirty="0" err="1" smtClean="0"/>
              <a:t>Github</a:t>
            </a:r>
            <a:r>
              <a:rPr lang="en-US" b="1" i="1" dirty="0" smtClean="0"/>
              <a:t> repo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715933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Forecasting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170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360227" cy="1325563"/>
          </a:xfrm>
        </p:spPr>
        <p:txBody>
          <a:bodyPr/>
          <a:lstStyle/>
          <a:p>
            <a:r>
              <a:rPr lang="en-US" dirty="0" smtClean="0"/>
              <a:t>Data: Renewables Ninja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360227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Renewables Ninja runs simulations of hypothetical solar PV or wind turbines for a specified location, based on weather data</a:t>
            </a:r>
          </a:p>
          <a:p>
            <a:r>
              <a:rPr lang="en-US" dirty="0" smtClean="0"/>
              <a:t>We will use hourly simulated solar PV production for a solar panel on the Institute of Education building (51.5231, -0.1281)</a:t>
            </a:r>
          </a:p>
          <a:p>
            <a:r>
              <a:rPr lang="en-US" dirty="0" smtClean="0"/>
              <a:t>Task: read the data into an object called `ninja`</a:t>
            </a:r>
            <a:endParaRPr lang="en-US" dirty="0"/>
          </a:p>
          <a:p>
            <a:r>
              <a:rPr lang="en-US" dirty="0" smtClean="0"/>
              <a:t>Note there are two time columns: </a:t>
            </a:r>
          </a:p>
          <a:p>
            <a:pPr lvl="1"/>
            <a:r>
              <a:rPr lang="en-US" dirty="0" smtClean="0"/>
              <a:t>time (UTC)</a:t>
            </a:r>
          </a:p>
          <a:p>
            <a:pPr lvl="1"/>
            <a:r>
              <a:rPr lang="en-US" dirty="0" err="1" smtClean="0"/>
              <a:t>local_time</a:t>
            </a:r>
            <a:r>
              <a:rPr lang="en-US" dirty="0" smtClean="0"/>
              <a:t> (considers local time zones, including daylight savings)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5095" y="451572"/>
            <a:ext cx="2778705" cy="572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73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Retrieving </a:t>
            </a:r>
            <a:r>
              <a:rPr lang="en-AU" dirty="0" smtClean="0"/>
              <a:t>Date-Time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56118" cy="435133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Once you have a correctly formatted a  date-time, you can easily retrieve components of the date-time </a:t>
            </a:r>
          </a:p>
          <a:p>
            <a:r>
              <a:rPr lang="en-US" dirty="0" smtClean="0"/>
              <a:t>Task: use mutate() to add hour, week and date columns to your data frame</a:t>
            </a:r>
          </a:p>
          <a:p>
            <a:r>
              <a:rPr lang="en-US" dirty="0" smtClean="0"/>
              <a:t>Task: produce the plot on the right hand side!</a:t>
            </a:r>
          </a:p>
          <a:p>
            <a:pPr lvl="1"/>
            <a:r>
              <a:rPr lang="en-US" dirty="0" err="1" smtClean="0"/>
              <a:t>geom_col</a:t>
            </a:r>
            <a:r>
              <a:rPr lang="en-US" dirty="0" smtClean="0"/>
              <a:t>() shows the </a:t>
            </a:r>
            <a:r>
              <a:rPr lang="en-US" b="1" dirty="0" smtClean="0"/>
              <a:t>mean </a:t>
            </a:r>
            <a:r>
              <a:rPr lang="en-US" dirty="0" smtClean="0"/>
              <a:t>production by hour</a:t>
            </a:r>
            <a:endParaRPr lang="en-US" b="1" dirty="0" smtClean="0"/>
          </a:p>
          <a:p>
            <a:pPr lvl="1"/>
            <a:r>
              <a:rPr lang="en-US" dirty="0" err="1" smtClean="0"/>
              <a:t>geom_errorbar</a:t>
            </a:r>
            <a:r>
              <a:rPr lang="en-US" dirty="0" smtClean="0"/>
              <a:t>() shows the </a:t>
            </a:r>
            <a:r>
              <a:rPr lang="en-US" b="1" dirty="0" smtClean="0"/>
              <a:t>range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955" y="2784034"/>
            <a:ext cx="4400845" cy="30915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43902" y="1756093"/>
            <a:ext cx="3895154" cy="5847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1600" i="1" dirty="0" smtClean="0"/>
              <a:t>Use week() to retrieve week number from a date-time, year() to retrieve year etc.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173385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824681" cy="1325563"/>
          </a:xfrm>
        </p:spPr>
        <p:txBody>
          <a:bodyPr/>
          <a:lstStyle/>
          <a:p>
            <a:r>
              <a:rPr lang="en-US" dirty="0" smtClean="0"/>
              <a:t>Autocorrelation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24681" cy="4351338"/>
          </a:xfrm>
        </p:spPr>
        <p:txBody>
          <a:bodyPr/>
          <a:lstStyle/>
          <a:p>
            <a:r>
              <a:rPr lang="en-US" dirty="0" smtClean="0"/>
              <a:t>Autocorrelation measures the correlation between a series and a delayed version of itself </a:t>
            </a:r>
          </a:p>
          <a:p>
            <a:r>
              <a:rPr lang="en-US" dirty="0" smtClean="0"/>
              <a:t>It is useful for determining patterns and </a:t>
            </a:r>
            <a:r>
              <a:rPr lang="en-US" b="1" dirty="0" smtClean="0"/>
              <a:t>periodicity</a:t>
            </a:r>
            <a:r>
              <a:rPr lang="en-US" dirty="0" smtClean="0"/>
              <a:t> of time series, which can be useful for </a:t>
            </a:r>
            <a:r>
              <a:rPr lang="en-US" b="1" dirty="0" smtClean="0"/>
              <a:t>feature generation</a:t>
            </a:r>
          </a:p>
          <a:p>
            <a:r>
              <a:rPr lang="en-US" dirty="0" smtClean="0"/>
              <a:t>Task: produce the plot on the right with the `</a:t>
            </a:r>
            <a:r>
              <a:rPr lang="en-US" dirty="0" err="1" smtClean="0"/>
              <a:t>acf</a:t>
            </a:r>
            <a:r>
              <a:rPr lang="en-US" dirty="0" smtClean="0"/>
              <a:t>()` function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255304" y="785813"/>
            <a:ext cx="3895154" cy="83099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1600" i="1" dirty="0" smtClean="0"/>
              <a:t>Use </a:t>
            </a:r>
            <a:r>
              <a:rPr lang="en-AU" sz="1600" i="1" dirty="0" err="1" smtClean="0"/>
              <a:t>acf</a:t>
            </a:r>
            <a:r>
              <a:rPr lang="en-AU" sz="1600" i="1" dirty="0" smtClean="0"/>
              <a:t>(vector, </a:t>
            </a:r>
            <a:r>
              <a:rPr lang="en-AU" sz="1600" i="1" dirty="0" err="1" smtClean="0"/>
              <a:t>lag.max</a:t>
            </a:r>
            <a:r>
              <a:rPr lang="en-AU" sz="1600" i="1" dirty="0" smtClean="0"/>
              <a:t> = N) to plot the autocorrelation function for vector with a maximum lag of N </a:t>
            </a:r>
            <a:endParaRPr lang="en-US" sz="160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982" y="2568734"/>
            <a:ext cx="4061797" cy="286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Solar PV Forecasting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Our task will be to forecast the (simulated) solar PV output 24 hours ahead</a:t>
            </a:r>
          </a:p>
          <a:p>
            <a:r>
              <a:rPr lang="en-US" dirty="0" smtClean="0"/>
              <a:t>In this lecture we will adopt a machine learning approach, using supervised learning methods that are equally applicable in non-time series contexts</a:t>
            </a:r>
          </a:p>
          <a:p>
            <a:r>
              <a:rPr lang="en-US" dirty="0" smtClean="0"/>
              <a:t>However, there is a rich literature of traditional time series forecasting methods, including:</a:t>
            </a:r>
          </a:p>
          <a:p>
            <a:pPr lvl="1"/>
            <a:r>
              <a:rPr lang="en-US" dirty="0" smtClean="0"/>
              <a:t>Exponential smoothing</a:t>
            </a:r>
          </a:p>
          <a:p>
            <a:pPr lvl="1"/>
            <a:r>
              <a:rPr lang="en-US" dirty="0" smtClean="0"/>
              <a:t>Autoregressive moving average (ARMA)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385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8880" cy="1325563"/>
          </a:xfrm>
        </p:spPr>
        <p:txBody>
          <a:bodyPr/>
          <a:lstStyle/>
          <a:p>
            <a:r>
              <a:rPr lang="en-US" dirty="0" smtClean="0"/>
              <a:t>Data Pre-Processing and Train/Test Splitting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79820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It is important to get the data pre-processing and train/test split steps for forecasting tasks right as there are </a:t>
            </a:r>
            <a:r>
              <a:rPr lang="en-US" u="sng" dirty="0" smtClean="0"/>
              <a:t>serious</a:t>
            </a:r>
            <a:r>
              <a:rPr lang="en-US" dirty="0" smtClean="0"/>
              <a:t> risks of </a:t>
            </a:r>
            <a:r>
              <a:rPr lang="en-US" b="1" dirty="0" smtClean="0"/>
              <a:t>data</a:t>
            </a:r>
            <a:r>
              <a:rPr lang="en-US" dirty="0" smtClean="0"/>
              <a:t> </a:t>
            </a:r>
            <a:r>
              <a:rPr lang="en-US" b="1" dirty="0" smtClean="0"/>
              <a:t>leakage</a:t>
            </a:r>
            <a:r>
              <a:rPr lang="en-US" dirty="0" smtClean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Including measurements from the target time as features in the model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Including adjacent observations in test and train data</a:t>
            </a:r>
          </a:p>
          <a:p>
            <a:r>
              <a:rPr lang="en-US" dirty="0" smtClean="0"/>
              <a:t>To avoid (1), </a:t>
            </a:r>
            <a:r>
              <a:rPr lang="en-US" u="sng" dirty="0" smtClean="0"/>
              <a:t>observations from the target period shouldn’t be used to train the model!</a:t>
            </a:r>
          </a:p>
          <a:p>
            <a:r>
              <a:rPr lang="en-US" dirty="0" smtClean="0"/>
              <a:t>To avoid (2), the test set is often set to be the last segment</a:t>
            </a:r>
          </a:p>
          <a:p>
            <a:r>
              <a:rPr lang="en-US" dirty="0" smtClean="0"/>
              <a:t>Task: split the data such that all pre-October data is for training; the remained is for testing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020" y="2595563"/>
            <a:ext cx="5080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4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Cyclical Date/Time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62559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Dates and times are cyclical: hour 24 is adjacent to hour 1, December is adjacent to January </a:t>
            </a:r>
          </a:p>
          <a:p>
            <a:r>
              <a:rPr lang="en-US" dirty="0" smtClean="0"/>
              <a:t>If we encode dates/times as numeric variables, then we cannot immediately capture the cyclical nature</a:t>
            </a:r>
          </a:p>
          <a:p>
            <a:r>
              <a:rPr lang="en-US" dirty="0" smtClean="0"/>
              <a:t>A categorical encoding could also work, but this loses the continuous nature of dates and times and can make the model harder to learn</a:t>
            </a:r>
          </a:p>
          <a:p>
            <a:r>
              <a:rPr lang="en-US" dirty="0" smtClean="0"/>
              <a:t>One option to create a numeric (continuous) encoding that captures the cyclical nature of dates/times is to use the </a:t>
            </a:r>
            <a:r>
              <a:rPr lang="en-US" b="1" dirty="0" smtClean="0"/>
              <a:t>sine and cosine </a:t>
            </a:r>
            <a:r>
              <a:rPr lang="en-US" dirty="0" smtClean="0"/>
              <a:t>functions</a:t>
            </a:r>
          </a:p>
          <a:p>
            <a:r>
              <a:rPr lang="en-US" dirty="0" smtClean="0"/>
              <a:t>Task: use mutate() to create new variables for hour and weeks:</a:t>
            </a:r>
          </a:p>
          <a:p>
            <a:pPr lvl="1"/>
            <a:r>
              <a:rPr lang="en-US" dirty="0" err="1" smtClean="0"/>
              <a:t>sin_week</a:t>
            </a:r>
            <a:r>
              <a:rPr lang="en-US" dirty="0" smtClean="0"/>
              <a:t>, </a:t>
            </a:r>
            <a:r>
              <a:rPr lang="en-US" dirty="0" err="1" smtClean="0"/>
              <a:t>cos_week</a:t>
            </a:r>
            <a:endParaRPr lang="en-US" dirty="0" smtClean="0"/>
          </a:p>
          <a:p>
            <a:pPr lvl="1"/>
            <a:r>
              <a:rPr lang="en-US" dirty="0" err="1" smtClean="0"/>
              <a:t>sin_hour</a:t>
            </a:r>
            <a:r>
              <a:rPr lang="en-US" dirty="0" smtClean="0"/>
              <a:t>, </a:t>
            </a:r>
            <a:r>
              <a:rPr lang="en-US" dirty="0" err="1" smtClean="0"/>
              <a:t>cos_hour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692390" y="5102820"/>
            <a:ext cx="2640330" cy="92333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For variable with period </a:t>
            </a:r>
            <a:r>
              <a:rPr lang="en-US" i="1" smtClean="0"/>
              <a:t>T:</a:t>
            </a:r>
            <a:endParaRPr lang="en-US" i="1" dirty="0"/>
          </a:p>
          <a:p>
            <a:pPr algn="ctr"/>
            <a:r>
              <a:rPr lang="en-US" i="1" dirty="0" err="1" smtClean="0"/>
              <a:t>cos_var</a:t>
            </a:r>
            <a:r>
              <a:rPr lang="en-US" i="1" dirty="0" smtClean="0"/>
              <a:t> = 2π cos(</a:t>
            </a:r>
            <a:r>
              <a:rPr lang="en-US" i="1" dirty="0" err="1" smtClean="0"/>
              <a:t>var</a:t>
            </a:r>
            <a:r>
              <a:rPr lang="en-US" i="1" dirty="0" smtClean="0"/>
              <a:t> / T)</a:t>
            </a:r>
          </a:p>
          <a:p>
            <a:pPr algn="ctr"/>
            <a:r>
              <a:rPr lang="en-US" i="1" dirty="0" err="1" smtClean="0"/>
              <a:t>sin_var</a:t>
            </a:r>
            <a:r>
              <a:rPr lang="en-US" i="1" dirty="0" smtClean="0"/>
              <a:t> </a:t>
            </a:r>
            <a:r>
              <a:rPr lang="en-US" i="1" dirty="0"/>
              <a:t>= 2π </a:t>
            </a:r>
            <a:r>
              <a:rPr lang="en-US" i="1" dirty="0" smtClean="0"/>
              <a:t>sin(</a:t>
            </a:r>
            <a:r>
              <a:rPr lang="en-US" i="1" dirty="0" err="1" smtClean="0"/>
              <a:t>var</a:t>
            </a:r>
            <a:r>
              <a:rPr lang="en-US" i="1" dirty="0" smtClean="0"/>
              <a:t> / T)</a:t>
            </a:r>
            <a:endParaRPr lang="en-US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390" y="1534180"/>
            <a:ext cx="3499452" cy="246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11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Lagged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12851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Task: create a function for pre-processing your data</a:t>
            </a:r>
          </a:p>
          <a:p>
            <a:pPr lvl="1"/>
            <a:r>
              <a:rPr lang="en-US" dirty="0" smtClean="0"/>
              <a:t>Add 24 hour lagged variables for: </a:t>
            </a:r>
          </a:p>
          <a:p>
            <a:pPr lvl="2"/>
            <a:r>
              <a:rPr lang="en-US" dirty="0" smtClean="0"/>
              <a:t>Electricity </a:t>
            </a:r>
          </a:p>
          <a:p>
            <a:pPr lvl="2"/>
            <a:r>
              <a:rPr lang="en-US" dirty="0" smtClean="0"/>
              <a:t>Direct irradiance </a:t>
            </a:r>
          </a:p>
          <a:p>
            <a:pPr lvl="2"/>
            <a:r>
              <a:rPr lang="en-US" dirty="0" smtClean="0"/>
              <a:t>Diffuse irradiance</a:t>
            </a:r>
          </a:p>
          <a:p>
            <a:pPr lvl="2"/>
            <a:r>
              <a:rPr lang="en-US" dirty="0" smtClean="0"/>
              <a:t>Temperature</a:t>
            </a:r>
          </a:p>
          <a:p>
            <a:pPr lvl="1"/>
            <a:r>
              <a:rPr lang="en-US" dirty="0" smtClean="0"/>
              <a:t>Add the sine and cosine transforms of week and hour variables</a:t>
            </a:r>
          </a:p>
          <a:p>
            <a:r>
              <a:rPr lang="en-US" dirty="0" smtClean="0"/>
              <a:t>Task: pre-process your training and testing data </a:t>
            </a:r>
            <a:r>
              <a:rPr lang="en-US" b="1" dirty="0" smtClean="0"/>
              <a:t>separately</a:t>
            </a:r>
            <a:r>
              <a:rPr lang="en-US" dirty="0" smtClean="0"/>
              <a:t> with the cleaning function</a:t>
            </a:r>
          </a:p>
          <a:p>
            <a:r>
              <a:rPr lang="en-US" dirty="0" smtClean="0"/>
              <a:t>Task: drop the NA values from your training data</a:t>
            </a:r>
          </a:p>
          <a:p>
            <a:pPr lvl="2"/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82915" y="511661"/>
            <a:ext cx="3387090" cy="83099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1600" i="1" dirty="0" smtClean="0"/>
              <a:t>Use lag(vector, N) to create a new vector that is lagged by N steps, with the </a:t>
            </a:r>
            <a:r>
              <a:rPr lang="en-AU" sz="1600" i="1" smtClean="0"/>
              <a:t>initial values padded with NA </a:t>
            </a:r>
            <a:endParaRPr lang="en-US" sz="160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260" y="2232025"/>
            <a:ext cx="1701800" cy="1714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426886" y="1883995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Lagged values with N=1</a:t>
            </a:r>
            <a:endParaRPr lang="en-US" b="1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4360" y="4259263"/>
            <a:ext cx="2895600" cy="1917700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45389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Fitting Models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711708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This week we will introduce a new model: the </a:t>
            </a:r>
            <a:r>
              <a:rPr lang="en-US" b="1" dirty="0" smtClean="0"/>
              <a:t>random forest</a:t>
            </a:r>
          </a:p>
          <a:p>
            <a:r>
              <a:rPr lang="en-US" dirty="0" smtClean="0"/>
              <a:t>Random forests fit many different decision trees using different features (sampled randomly) and take the mean estimates from each </a:t>
            </a:r>
          </a:p>
          <a:p>
            <a:r>
              <a:rPr lang="en-US" dirty="0" smtClean="0"/>
              <a:t>Task: fit the following models to the training data</a:t>
            </a:r>
          </a:p>
          <a:p>
            <a:pPr lvl="1"/>
            <a:r>
              <a:rPr lang="en-US" dirty="0"/>
              <a:t>Linear </a:t>
            </a:r>
            <a:r>
              <a:rPr lang="en-US" dirty="0" smtClean="0"/>
              <a:t>Regression</a:t>
            </a:r>
          </a:p>
          <a:p>
            <a:pPr lvl="1"/>
            <a:r>
              <a:rPr lang="en-US" dirty="0" smtClean="0"/>
              <a:t>Decision Tree (</a:t>
            </a:r>
            <a:r>
              <a:rPr lang="en-US" dirty="0" err="1" smtClean="0"/>
              <a:t>minsplit</a:t>
            </a:r>
            <a:r>
              <a:rPr lang="en-US" dirty="0" smtClean="0"/>
              <a:t> = 10)</a:t>
            </a:r>
          </a:p>
          <a:p>
            <a:pPr lvl="1"/>
            <a:r>
              <a:rPr lang="en-US" dirty="0" smtClean="0"/>
              <a:t>Random Forest (</a:t>
            </a:r>
            <a:r>
              <a:rPr lang="en-US" dirty="0" err="1" smtClean="0"/>
              <a:t>ntree</a:t>
            </a:r>
            <a:r>
              <a:rPr lang="en-US" dirty="0" smtClean="0"/>
              <a:t> = 200)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51495" y="3380591"/>
            <a:ext cx="2969895" cy="83099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1600" i="1" dirty="0" smtClean="0"/>
              <a:t>Use </a:t>
            </a:r>
            <a:r>
              <a:rPr lang="en-AU" sz="1600" i="1" dirty="0" err="1" smtClean="0"/>
              <a:t>randomForest</a:t>
            </a:r>
            <a:r>
              <a:rPr lang="en-AU" sz="1600" i="1" dirty="0" smtClean="0"/>
              <a:t>(formula, data, arguments</a:t>
            </a:r>
            <a:r>
              <a:rPr lang="mr-IN" sz="1600" i="1" dirty="0" smtClean="0"/>
              <a:t>…</a:t>
            </a:r>
            <a:r>
              <a:rPr lang="en-AU" sz="1600" i="1" dirty="0" smtClean="0"/>
              <a:t>) to fit a random forest model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250307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 to dates, times and the </a:t>
            </a:r>
            <a:r>
              <a:rPr lang="en-US" dirty="0" err="1" smtClean="0"/>
              <a:t>lubridate</a:t>
            </a:r>
            <a:r>
              <a:rPr lang="en-US" dirty="0" smtClean="0"/>
              <a:t> package</a:t>
            </a:r>
          </a:p>
          <a:p>
            <a:r>
              <a:rPr lang="en-US" dirty="0" smtClean="0"/>
              <a:t>Time series forecasting (Renewables Ninja)</a:t>
            </a:r>
            <a:endParaRPr lang="en-US" dirty="0" smtClean="0"/>
          </a:p>
          <a:p>
            <a:r>
              <a:rPr lang="en-US" dirty="0" err="1" smtClean="0"/>
              <a:t>Kaggle</a:t>
            </a:r>
            <a:r>
              <a:rPr lang="en-US" smtClean="0"/>
              <a:t> competition</a:t>
            </a:r>
            <a:r>
              <a:rPr lang="en-US"/>
              <a:t> </a:t>
            </a:r>
            <a:r>
              <a:rPr lang="en-US" smtClean="0"/>
              <a:t>launch!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0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the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Task: calculate the predictions based on the training data, storing them in a data frame with the following columns: </a:t>
            </a:r>
          </a:p>
          <a:p>
            <a:pPr lvl="1"/>
            <a:r>
              <a:rPr lang="en-US" dirty="0" smtClean="0"/>
              <a:t>Timestamp</a:t>
            </a:r>
          </a:p>
          <a:p>
            <a:pPr lvl="1"/>
            <a:r>
              <a:rPr lang="en-US" dirty="0" smtClean="0"/>
              <a:t>Actual value</a:t>
            </a:r>
          </a:p>
          <a:p>
            <a:pPr lvl="1"/>
            <a:r>
              <a:rPr lang="en-US" dirty="0" smtClean="0"/>
              <a:t>Linear model prediction</a:t>
            </a:r>
          </a:p>
          <a:p>
            <a:pPr lvl="1"/>
            <a:r>
              <a:rPr lang="en-US" dirty="0" smtClean="0"/>
              <a:t>Decision tree prediction</a:t>
            </a:r>
          </a:p>
          <a:p>
            <a:pPr lvl="1"/>
            <a:r>
              <a:rPr lang="en-US" dirty="0" smtClean="0"/>
              <a:t>Random forest prediction</a:t>
            </a:r>
            <a:endParaRPr lang="en-US" dirty="0"/>
          </a:p>
          <a:p>
            <a:r>
              <a:rPr lang="en-US" dirty="0" smtClean="0"/>
              <a:t>The simplest forecast assumes that the forecast is the same as the last observation: called a </a:t>
            </a:r>
            <a:r>
              <a:rPr lang="en-US" b="1" dirty="0" smtClean="0"/>
              <a:t>naïve forecast </a:t>
            </a:r>
            <a:r>
              <a:rPr lang="en-US" dirty="0" smtClean="0"/>
              <a:t>or </a:t>
            </a:r>
            <a:r>
              <a:rPr lang="en-US" b="1" dirty="0" smtClean="0"/>
              <a:t>persistence forecast</a:t>
            </a:r>
          </a:p>
          <a:p>
            <a:r>
              <a:rPr lang="en-US" dirty="0" smtClean="0"/>
              <a:t>Task</a:t>
            </a:r>
            <a:r>
              <a:rPr lang="en-US" dirty="0"/>
              <a:t>: add a naïve (</a:t>
            </a:r>
            <a:r>
              <a:rPr lang="en-US" dirty="0" smtClean="0"/>
              <a:t>persistence) forecast</a:t>
            </a:r>
          </a:p>
          <a:p>
            <a:r>
              <a:rPr lang="en-US" dirty="0" smtClean="0"/>
              <a:t>Task: calculate the RMSE of each of the models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23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097270" cy="1325563"/>
          </a:xfrm>
        </p:spPr>
        <p:txBody>
          <a:bodyPr/>
          <a:lstStyle/>
          <a:p>
            <a:r>
              <a:rPr lang="en-US" dirty="0" smtClean="0"/>
              <a:t>Plotting Predicted vs. Actual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 smtClean="0"/>
              <a:t>Now we will investigate the residuals for each model</a:t>
            </a:r>
          </a:p>
          <a:p>
            <a:r>
              <a:rPr lang="en-US" dirty="0" smtClean="0"/>
              <a:t>Task: plot the predicted vs. actual values for each model</a:t>
            </a:r>
          </a:p>
          <a:p>
            <a:r>
              <a:rPr lang="en-US" dirty="0" smtClean="0"/>
              <a:t>Task: </a:t>
            </a:r>
            <a:r>
              <a:rPr lang="en-US" dirty="0" err="1" smtClean="0"/>
              <a:t>colour</a:t>
            </a:r>
            <a:r>
              <a:rPr lang="en-US" dirty="0" smtClean="0"/>
              <a:t> each point by quarter </a:t>
            </a:r>
          </a:p>
          <a:p>
            <a:r>
              <a:rPr lang="en-US" dirty="0" smtClean="0"/>
              <a:t>Task: plot the residuals of the random forest model with respect to time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470" y="465949"/>
            <a:ext cx="4704080" cy="3318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470" y="3884948"/>
            <a:ext cx="3977100" cy="280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08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Kaggle</a:t>
            </a:r>
            <a:r>
              <a:rPr lang="en-US" dirty="0" smtClean="0"/>
              <a:t> Competition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263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61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1698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An </a:t>
            </a:r>
            <a:r>
              <a:rPr lang="en-US" b="1" dirty="0" smtClean="0"/>
              <a:t>Application Programming Interface </a:t>
            </a:r>
            <a:r>
              <a:rPr lang="en-US" dirty="0" smtClean="0"/>
              <a:t>(API) is a set of rules or conventions determining how a user (or </a:t>
            </a:r>
            <a:r>
              <a:rPr lang="en-US" b="1" dirty="0" smtClean="0"/>
              <a:t>client</a:t>
            </a:r>
            <a:r>
              <a:rPr lang="en-US" dirty="0" smtClean="0"/>
              <a:t>) can request data from a producer (</a:t>
            </a:r>
            <a:r>
              <a:rPr lang="en-US" b="1" dirty="0" smtClean="0"/>
              <a:t>server</a:t>
            </a:r>
            <a:r>
              <a:rPr lang="en-US" dirty="0" smtClean="0"/>
              <a:t>)</a:t>
            </a:r>
          </a:p>
          <a:p>
            <a:r>
              <a:rPr lang="en-US" b="1" dirty="0" smtClean="0"/>
              <a:t>Server</a:t>
            </a:r>
            <a:r>
              <a:rPr lang="en-US" dirty="0" smtClean="0"/>
              <a:t>: runs the API </a:t>
            </a:r>
          </a:p>
          <a:p>
            <a:r>
              <a:rPr lang="en-US" b="1" dirty="0" smtClean="0"/>
              <a:t>Client</a:t>
            </a:r>
            <a:r>
              <a:rPr lang="en-US" dirty="0" smtClean="0"/>
              <a:t>: exchanges data with the server via an API</a:t>
            </a:r>
          </a:p>
          <a:p>
            <a:r>
              <a:rPr lang="en-US" b="1" dirty="0" smtClean="0"/>
              <a:t>API</a:t>
            </a:r>
            <a:r>
              <a:rPr lang="en-US" dirty="0" smtClean="0"/>
              <a:t>: interprets </a:t>
            </a:r>
            <a:r>
              <a:rPr lang="en-US" b="1" dirty="0" smtClean="0"/>
              <a:t>requests </a:t>
            </a:r>
            <a:r>
              <a:rPr lang="en-US" dirty="0" smtClean="0"/>
              <a:t>to facilitate the exchange of data between client and server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9620" y="3691890"/>
            <a:ext cx="2057400" cy="1980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Server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623935" y="3268980"/>
            <a:ext cx="1588770" cy="8458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389620" y="1244918"/>
            <a:ext cx="2057400" cy="89154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Client</a:t>
            </a: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938260" y="2136458"/>
            <a:ext cx="0" cy="1132522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9806940" y="2136458"/>
            <a:ext cx="11430" cy="1132522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173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APIs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39790" cy="4351338"/>
          </a:xfrm>
        </p:spPr>
        <p:txBody>
          <a:bodyPr/>
          <a:lstStyle/>
          <a:p>
            <a:r>
              <a:rPr lang="en-US" dirty="0" smtClean="0"/>
              <a:t>Each time you refresh your Twitter feed, a request is made to Twitter’s API, which returns the latest data</a:t>
            </a:r>
          </a:p>
          <a:p>
            <a:r>
              <a:rPr lang="en-US" dirty="0" smtClean="0"/>
              <a:t>Weather forecasts</a:t>
            </a:r>
          </a:p>
          <a:p>
            <a:r>
              <a:rPr lang="en-US" dirty="0" smtClean="0"/>
              <a:t>Carbon intensity </a:t>
            </a:r>
          </a:p>
          <a:p>
            <a:r>
              <a:rPr lang="en-US" dirty="0" smtClean="0"/>
              <a:t>Flight times </a:t>
            </a:r>
          </a:p>
          <a:p>
            <a:r>
              <a:rPr lang="en-US" dirty="0" smtClean="0"/>
              <a:t>Twitter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8975626" y="1321356"/>
            <a:ext cx="2308860" cy="2400657"/>
            <a:chOff x="8975626" y="1321356"/>
            <a:chExt cx="2308860" cy="2400657"/>
          </a:xfrm>
        </p:grpSpPr>
        <p:sp>
          <p:nvSpPr>
            <p:cNvPr id="5" name="TextBox 4"/>
            <p:cNvSpPr txBox="1"/>
            <p:nvPr/>
          </p:nvSpPr>
          <p:spPr>
            <a:xfrm>
              <a:off x="9427845" y="1321356"/>
              <a:ext cx="1404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/>
                <a:t>Hyrum’s Law</a:t>
              </a:r>
              <a:endParaRPr lang="en-US" b="1" i="1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975626" y="1690688"/>
              <a:ext cx="230886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latin typeface="Abadi MT Condensed Light" charset="0"/>
                  <a:ea typeface="Abadi MT Condensed Light" charset="0"/>
                  <a:cs typeface="Abadi MT Condensed Light" charset="0"/>
                </a:rPr>
                <a:t>With a sufficient number of users of an API, it does not matter what you promise in the contract: all observable behaviors of your system will be depended on by somebody.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0633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National Grid’s Carbon Intensity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96790" cy="4351338"/>
          </a:xfrm>
        </p:spPr>
        <p:txBody>
          <a:bodyPr/>
          <a:lstStyle/>
          <a:p>
            <a:r>
              <a:rPr lang="en-US" dirty="0" smtClean="0"/>
              <a:t>Task: use GET and the URL on the right to make a request for the current carbon intensity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600" y="1963420"/>
            <a:ext cx="5207000" cy="279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700" y="3014663"/>
            <a:ext cx="4102100" cy="3162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79137" y="2645331"/>
            <a:ext cx="344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/>
              <a:t>j</a:t>
            </a:r>
            <a:r>
              <a:rPr lang="en-US" b="1" i="1" dirty="0" err="1" smtClean="0"/>
              <a:t>sonlite</a:t>
            </a:r>
            <a:r>
              <a:rPr lang="en-US" b="1" i="1" dirty="0" smtClean="0"/>
              <a:t>::prettify(content(r, ‘text’))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5872142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Response: Status Codes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87362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HTTP response includes the following elements: </a:t>
            </a:r>
          </a:p>
          <a:p>
            <a:pPr lvl="1"/>
            <a:r>
              <a:rPr lang="en-US" dirty="0" smtClean="0"/>
              <a:t>Status code</a:t>
            </a:r>
          </a:p>
          <a:p>
            <a:pPr lvl="1"/>
            <a:r>
              <a:rPr lang="en-US" dirty="0" smtClean="0"/>
              <a:t>Headers</a:t>
            </a:r>
          </a:p>
          <a:p>
            <a:pPr lvl="1"/>
            <a:r>
              <a:rPr lang="en-US" dirty="0" smtClean="0"/>
              <a:t>Body</a:t>
            </a:r>
          </a:p>
          <a:p>
            <a:r>
              <a:rPr lang="en-US" dirty="0"/>
              <a:t>Task: check the status code of your response</a:t>
            </a:r>
          </a:p>
          <a:p>
            <a:pPr lvl="1"/>
            <a:r>
              <a:rPr lang="en-US" dirty="0"/>
              <a:t>A successful request returns a status code of 200 </a:t>
            </a:r>
          </a:p>
          <a:p>
            <a:pPr lvl="1"/>
            <a:r>
              <a:rPr lang="en-US" dirty="0"/>
              <a:t>404 indicates a bad URL</a:t>
            </a:r>
          </a:p>
          <a:p>
            <a:pPr lvl="1"/>
            <a:r>
              <a:rPr lang="en-US" dirty="0"/>
              <a:t>Check out HTTP cats</a:t>
            </a:r>
            <a:r>
              <a:rPr lang="en-US" dirty="0" smtClean="0"/>
              <a:t>!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600" y="2755582"/>
            <a:ext cx="2250463" cy="16802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2101" y="2755582"/>
            <a:ext cx="2293620" cy="16785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600" y="4766309"/>
            <a:ext cx="2250835" cy="17168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2100" y="4766309"/>
            <a:ext cx="2293621" cy="167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174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Response: Header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0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02580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640" y="2061210"/>
            <a:ext cx="5080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65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of Dates and Times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6406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Handling dates and times (AKA date-times) in R (and other languages) can be challenging </a:t>
            </a:r>
          </a:p>
          <a:p>
            <a:r>
              <a:rPr lang="en-US" dirty="0" smtClean="0"/>
              <a:t>There is no universally used format for dates and times: </a:t>
            </a:r>
          </a:p>
          <a:p>
            <a:pPr lvl="1"/>
            <a:r>
              <a:rPr lang="en-US" dirty="0" smtClean="0"/>
              <a:t>9am 25</a:t>
            </a:r>
            <a:r>
              <a:rPr lang="en-US" baseline="30000" dirty="0" smtClean="0"/>
              <a:t>th</a:t>
            </a:r>
            <a:r>
              <a:rPr lang="en-US" dirty="0" smtClean="0"/>
              <a:t> Dec 2021</a:t>
            </a:r>
          </a:p>
          <a:p>
            <a:pPr lvl="1"/>
            <a:r>
              <a:rPr lang="en-US" dirty="0" smtClean="0"/>
              <a:t>2021-12-25 09:00</a:t>
            </a:r>
          </a:p>
          <a:p>
            <a:pPr lvl="1"/>
            <a:r>
              <a:rPr lang="en-US" dirty="0" smtClean="0"/>
              <a:t>9:00:00 2021/12/25</a:t>
            </a:r>
          </a:p>
          <a:p>
            <a:r>
              <a:rPr lang="en-US" dirty="0"/>
              <a:t>Furthermore, </a:t>
            </a:r>
            <a:r>
              <a:rPr lang="en-US" dirty="0" smtClean="0"/>
              <a:t>local time zones (including daylight savings) mean that the time isn’t the same everywhere in the world</a:t>
            </a:r>
          </a:p>
          <a:p>
            <a:r>
              <a:rPr lang="en-US" dirty="0" smtClean="0"/>
              <a:t>Coordinated Universal Time (</a:t>
            </a:r>
            <a:r>
              <a:rPr lang="en-US" b="1" dirty="0" smtClean="0"/>
              <a:t>UTC</a:t>
            </a:r>
            <a:r>
              <a:rPr lang="en-US" dirty="0" smtClean="0"/>
              <a:t>) is the standard time zone that is most widely used as a reference point, but often the local time is more informative</a:t>
            </a:r>
          </a:p>
          <a:p>
            <a:r>
              <a:rPr lang="en-US" dirty="0" smtClean="0"/>
              <a:t>Plus leap years (and even leap seconds) can pose problems! Not every day has 24 hours</a:t>
            </a:r>
            <a:r>
              <a:rPr lang="en-AU" dirty="0" smtClean="0"/>
              <a:t>...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35405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Response: Body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Common file formats for the API response are:</a:t>
            </a:r>
          </a:p>
          <a:p>
            <a:pPr lvl="1"/>
            <a:r>
              <a:rPr lang="en-US" dirty="0"/>
              <a:t>JSON </a:t>
            </a:r>
          </a:p>
          <a:p>
            <a:pPr lvl="1"/>
            <a:r>
              <a:rPr lang="en-US" dirty="0"/>
              <a:t>XML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0361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APIs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National Grid Carbon Intensity</a:t>
            </a:r>
          </a:p>
          <a:p>
            <a:r>
              <a:rPr lang="en-US" dirty="0" smtClean="0"/>
              <a:t>BMRS</a:t>
            </a:r>
          </a:p>
          <a:p>
            <a:r>
              <a:rPr lang="en-US" dirty="0" smtClean="0"/>
              <a:t>Octopus Energy</a:t>
            </a:r>
          </a:p>
          <a:p>
            <a:r>
              <a:rPr lang="en-US" dirty="0" smtClean="0"/>
              <a:t>Renewables Ninja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6865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169061" cy="1325563"/>
          </a:xfrm>
        </p:spPr>
        <p:txBody>
          <a:bodyPr/>
          <a:lstStyle/>
          <a:p>
            <a:r>
              <a:rPr lang="en-US" dirty="0" smtClean="0"/>
              <a:t>Model Selection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8291332" y="932590"/>
            <a:ext cx="2187616" cy="9954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Choosing a learning algorithm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8291332" y="4662481"/>
            <a:ext cx="2187616" cy="99542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fitting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8291332" y="2794351"/>
            <a:ext cx="2187616" cy="99542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Hyperparameter</a:t>
            </a:r>
            <a:r>
              <a:rPr lang="en-US" dirty="0" smtClean="0"/>
              <a:t> tuning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20" idx="2"/>
            <a:endCxn id="22" idx="0"/>
          </p:cNvCxnSpPr>
          <p:nvPr/>
        </p:nvCxnSpPr>
        <p:spPr>
          <a:xfrm>
            <a:off x="9385140" y="1928012"/>
            <a:ext cx="0" cy="8663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2" idx="2"/>
            <a:endCxn id="21" idx="0"/>
          </p:cNvCxnSpPr>
          <p:nvPr/>
        </p:nvCxnSpPr>
        <p:spPr>
          <a:xfrm>
            <a:off x="9385140" y="3789773"/>
            <a:ext cx="0" cy="872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Content Placeholder 28"/>
          <p:cNvSpPr>
            <a:spLocks noGrp="1"/>
          </p:cNvSpPr>
          <p:nvPr>
            <p:ph idx="1"/>
          </p:nvPr>
        </p:nvSpPr>
        <p:spPr>
          <a:xfrm>
            <a:off x="838201" y="1493134"/>
            <a:ext cx="5169060" cy="462081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There are infinitely many models that can be trained with supervised learning for a given task, but not all will be equally good</a:t>
            </a:r>
          </a:p>
          <a:p>
            <a:r>
              <a:rPr lang="en-US" dirty="0" smtClean="0"/>
              <a:t>We want to choose a model that gives the best performance and has appropriate characteristics for the task</a:t>
            </a:r>
          </a:p>
          <a:p>
            <a:r>
              <a:rPr lang="en-US" dirty="0" smtClean="0"/>
              <a:t>Model selection can broadly be split into 3 components: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Choosing a learning algorithm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err="1" smtClean="0"/>
              <a:t>Hyperparameter</a:t>
            </a:r>
            <a:r>
              <a:rPr lang="en-US" dirty="0" smtClean="0"/>
              <a:t> tuning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Model fitting</a:t>
            </a:r>
          </a:p>
          <a:p>
            <a:r>
              <a:rPr lang="en-US" b="1" dirty="0" smtClean="0"/>
              <a:t>Model fitting </a:t>
            </a:r>
            <a:r>
              <a:rPr lang="en-US" dirty="0" smtClean="0"/>
              <a:t>is always done computationally using methods such as </a:t>
            </a:r>
            <a:r>
              <a:rPr lang="en-US" b="1" dirty="0" smtClean="0"/>
              <a:t>gradient descent </a:t>
            </a:r>
            <a:r>
              <a:rPr lang="en-US" dirty="0" smtClean="0"/>
              <a:t>while the other choices might be made manually based on knowledge of the problem or model requirements</a:t>
            </a:r>
            <a:endParaRPr lang="en-US" b="1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7366799" y="291882"/>
            <a:ext cx="403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smtClean="0"/>
              <a:t>Hierarchical decisions in </a:t>
            </a:r>
            <a:r>
              <a:rPr lang="en-US" b="1" i="1" dirty="0" smtClean="0"/>
              <a:t>model selection</a:t>
            </a:r>
            <a:endParaRPr lang="en-US" b="1" i="1" dirty="0"/>
          </a:p>
        </p:txBody>
      </p:sp>
      <p:sp>
        <p:nvSpPr>
          <p:cNvPr id="37" name="TextBox 36"/>
          <p:cNvSpPr txBox="1"/>
          <p:nvPr/>
        </p:nvSpPr>
        <p:spPr>
          <a:xfrm>
            <a:off x="6108539" y="962268"/>
            <a:ext cx="2162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Linear regression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Decision tree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Neural network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997805" y="2794351"/>
            <a:ext cx="2162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Network architecture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Learning rate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054523" y="4626434"/>
            <a:ext cx="2162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Coefficients (linear regression)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Decision rules (decision tree)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201854" y="6113945"/>
            <a:ext cx="5518042" cy="5847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1600" i="1" dirty="0" smtClean="0"/>
              <a:t>Fitting is the process of adjusting model parameters to </a:t>
            </a:r>
            <a:r>
              <a:rPr lang="en-AU" sz="1600" i="1" smtClean="0"/>
              <a:t>achieve the  </a:t>
            </a:r>
            <a:r>
              <a:rPr lang="en-AU" sz="1600" i="1" dirty="0" smtClean="0"/>
              <a:t>best performance - usually minimising a </a:t>
            </a:r>
            <a:r>
              <a:rPr lang="en-AU" sz="1600" b="1" i="1" dirty="0" smtClean="0"/>
              <a:t>loss function</a:t>
            </a:r>
            <a:endParaRPr lang="en-US" sz="1600" b="1" i="1" dirty="0"/>
          </a:p>
        </p:txBody>
      </p:sp>
    </p:spTree>
    <p:extLst>
      <p:ext uri="{BB962C8B-B14F-4D97-AF65-F5344CB8AC3E}">
        <p14:creationId xmlns:p14="http://schemas.microsoft.com/office/powerpoint/2010/main" val="119045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169061" cy="1325563"/>
          </a:xfrm>
        </p:spPr>
        <p:txBody>
          <a:bodyPr/>
          <a:lstStyle/>
          <a:p>
            <a:r>
              <a:rPr lang="en-US" dirty="0" smtClean="0"/>
              <a:t>Choosing a Learning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252494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Choosing the learning algorithm automatically can be very computationally expensive, so is often done manually</a:t>
            </a:r>
          </a:p>
          <a:p>
            <a:r>
              <a:rPr lang="en-US" dirty="0" smtClean="0"/>
              <a:t>The choice of model is determined based on:</a:t>
            </a:r>
          </a:p>
          <a:p>
            <a:pPr lvl="1"/>
            <a:r>
              <a:rPr lang="en-US" dirty="0" smtClean="0"/>
              <a:t>The model’s predictive power</a:t>
            </a:r>
          </a:p>
          <a:p>
            <a:pPr lvl="1"/>
            <a:r>
              <a:rPr lang="en-US" dirty="0" smtClean="0"/>
              <a:t>Interpretability</a:t>
            </a:r>
          </a:p>
          <a:p>
            <a:pPr lvl="1"/>
            <a:r>
              <a:rPr lang="en-US" dirty="0" smtClean="0"/>
              <a:t>Computational expense </a:t>
            </a:r>
          </a:p>
        </p:txBody>
      </p:sp>
      <p:sp>
        <p:nvSpPr>
          <p:cNvPr id="4" name="Rectangle 3"/>
          <p:cNvSpPr/>
          <p:nvPr/>
        </p:nvSpPr>
        <p:spPr>
          <a:xfrm>
            <a:off x="6274925" y="1690688"/>
            <a:ext cx="1759352" cy="6250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18507" y="2315721"/>
            <a:ext cx="1759352" cy="6250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Decision Tree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274925" y="2940754"/>
            <a:ext cx="1759352" cy="6250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 Nearest </a:t>
            </a:r>
            <a:r>
              <a:rPr lang="en-US" dirty="0" err="1"/>
              <a:t>N</a:t>
            </a:r>
            <a:r>
              <a:rPr lang="en-US" dirty="0" err="1" smtClean="0"/>
              <a:t>eighbours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218507" y="3600510"/>
            <a:ext cx="1759352" cy="6250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Random Forest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274925" y="4271842"/>
            <a:ext cx="1759352" cy="6250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Neural Network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10162088" y="1470768"/>
            <a:ext cx="11576" cy="419003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162088" y="3381120"/>
            <a:ext cx="1630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Interpretability</a:t>
            </a:r>
            <a:endParaRPr lang="en-US" b="1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10162088" y="1330690"/>
            <a:ext cx="1058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Clear box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162088" y="5476139"/>
            <a:ext cx="1066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Black 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7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Selection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3759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Hyperparameter</a:t>
            </a:r>
            <a:r>
              <a:rPr lang="en-US" dirty="0" smtClean="0"/>
              <a:t>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learning method has its own </a:t>
            </a:r>
            <a:r>
              <a:rPr lang="en-US" dirty="0" err="1" smtClean="0"/>
              <a:t>hyperparameters</a:t>
            </a:r>
            <a:r>
              <a:rPr lang="en-US" dirty="0" smtClean="0"/>
              <a:t> which can significantly impact predictive power and </a:t>
            </a:r>
            <a:r>
              <a:rPr lang="en-US" b="1" dirty="0" smtClean="0"/>
              <a:t>convergence time</a:t>
            </a:r>
          </a:p>
        </p:txBody>
      </p:sp>
    </p:spTree>
    <p:extLst>
      <p:ext uri="{BB962C8B-B14F-4D97-AF65-F5344CB8AC3E}">
        <p14:creationId xmlns:p14="http://schemas.microsoft.com/office/powerpoint/2010/main" val="101783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Overfitting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Models which don’t fit the training data well enough have been </a:t>
            </a:r>
            <a:r>
              <a:rPr lang="en-US" b="1" dirty="0" err="1" smtClean="0"/>
              <a:t>underfitted</a:t>
            </a:r>
            <a:endParaRPr lang="en-US" b="1" dirty="0" smtClean="0"/>
          </a:p>
          <a:p>
            <a:r>
              <a:rPr lang="en-US" dirty="0" smtClean="0"/>
              <a:t>Models which fit the training data too well have been </a:t>
            </a:r>
            <a:r>
              <a:rPr lang="en-US" b="1" dirty="0" err="1" smtClean="0"/>
              <a:t>overfitted</a:t>
            </a:r>
            <a:endParaRPr lang="en-US" b="1" dirty="0" smtClean="0"/>
          </a:p>
          <a:p>
            <a:r>
              <a:rPr lang="en-US" dirty="0" smtClean="0"/>
              <a:t>Overfitting is often more of a problem than </a:t>
            </a:r>
            <a:r>
              <a:rPr lang="en-US" dirty="0" err="1" smtClean="0"/>
              <a:t>underfitting</a:t>
            </a:r>
            <a:endParaRPr lang="en-US" dirty="0" smtClean="0"/>
          </a:p>
          <a:p>
            <a:r>
              <a:rPr lang="en-US" dirty="0" smtClean="0"/>
              <a:t>If we did not have a validation set, we would have no way of knowing how our model had performed</a:t>
            </a:r>
          </a:p>
        </p:txBody>
      </p:sp>
    </p:spTree>
    <p:extLst>
      <p:ext uri="{BB962C8B-B14F-4D97-AF65-F5344CB8AC3E}">
        <p14:creationId xmlns:p14="http://schemas.microsoft.com/office/powerpoint/2010/main" val="201186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326065" cy="1325563"/>
          </a:xfrm>
        </p:spPr>
        <p:txBody>
          <a:bodyPr/>
          <a:lstStyle/>
          <a:p>
            <a:r>
              <a:rPr lang="en-US" dirty="0" smtClean="0"/>
              <a:t>Train, Validate,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81577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In order to prevent overfitting, data is split into training and test sets</a:t>
            </a:r>
          </a:p>
          <a:p>
            <a:r>
              <a:rPr lang="en-US" dirty="0" smtClean="0"/>
              <a:t>We can do whatever we like with the training data during model selection</a:t>
            </a:r>
          </a:p>
          <a:p>
            <a:r>
              <a:rPr lang="en-US" b="1" dirty="0" smtClean="0"/>
              <a:t>The</a:t>
            </a:r>
            <a:r>
              <a:rPr lang="en-US" dirty="0" smtClean="0"/>
              <a:t> </a:t>
            </a:r>
            <a:r>
              <a:rPr lang="en-US" b="1" dirty="0" smtClean="0"/>
              <a:t>testing data </a:t>
            </a:r>
            <a:r>
              <a:rPr lang="en-US" b="1" dirty="0"/>
              <a:t>should only be used </a:t>
            </a:r>
            <a:r>
              <a:rPr lang="en-US" b="1" dirty="0" smtClean="0"/>
              <a:t>once</a:t>
            </a:r>
            <a:r>
              <a:rPr lang="en-US" dirty="0" smtClean="0"/>
              <a:t> to evaluate the final model</a:t>
            </a:r>
          </a:p>
        </p:txBody>
      </p:sp>
      <p:sp>
        <p:nvSpPr>
          <p:cNvPr id="4" name="Rectangle 3"/>
          <p:cNvSpPr/>
          <p:nvPr/>
        </p:nvSpPr>
        <p:spPr>
          <a:xfrm>
            <a:off x="7338349" y="2823289"/>
            <a:ext cx="2442259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35228" y="2823289"/>
            <a:ext cx="1018572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905509" y="1368425"/>
            <a:ext cx="309044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 labelled data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905509" y="4343793"/>
            <a:ext cx="1574158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Fit 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9659074" y="4343793"/>
            <a:ext cx="868100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Validate</a:t>
            </a:r>
            <a:endParaRPr lang="en-US" sz="1600" dirty="0"/>
          </a:p>
        </p:txBody>
      </p:sp>
      <p:cxnSp>
        <p:nvCxnSpPr>
          <p:cNvPr id="17" name="Straight Arrow Connector 16"/>
          <p:cNvCxnSpPr>
            <a:stCxn id="9" idx="2"/>
            <a:endCxn id="4" idx="0"/>
          </p:cNvCxnSpPr>
          <p:nvPr/>
        </p:nvCxnSpPr>
        <p:spPr>
          <a:xfrm flipH="1">
            <a:off x="8559479" y="2282825"/>
            <a:ext cx="891250" cy="54046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2"/>
            <a:endCxn id="5" idx="0"/>
          </p:cNvCxnSpPr>
          <p:nvPr/>
        </p:nvCxnSpPr>
        <p:spPr>
          <a:xfrm>
            <a:off x="9450729" y="2282825"/>
            <a:ext cx="1393785" cy="54046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4" idx="2"/>
            <a:endCxn id="12" idx="0"/>
          </p:cNvCxnSpPr>
          <p:nvPr/>
        </p:nvCxnSpPr>
        <p:spPr>
          <a:xfrm>
            <a:off x="8559479" y="3737689"/>
            <a:ext cx="133109" cy="60610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4" idx="2"/>
            <a:endCxn id="13" idx="0"/>
          </p:cNvCxnSpPr>
          <p:nvPr/>
        </p:nvCxnSpPr>
        <p:spPr>
          <a:xfrm>
            <a:off x="8559479" y="3737689"/>
            <a:ext cx="1533645" cy="60610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7553460" y="588060"/>
            <a:ext cx="38003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 smtClean="0"/>
              <a:t>Common approach to splitting data for supervised learning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7899320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not to do 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task of supervised learning in practice is to find the best model to fit to our data. </a:t>
            </a:r>
          </a:p>
          <a:p>
            <a:r>
              <a:rPr lang="en-US" dirty="0" smtClean="0"/>
              <a:t>The worst approach: choose a few different models; fit them all to all of the data; choose the one with the smallest error </a:t>
            </a:r>
          </a:p>
          <a:p>
            <a:r>
              <a:rPr lang="en-US" dirty="0" smtClean="0"/>
              <a:t>Less bad approach: split the data into train and test sets; fit all the models; choose the one which performs best on the test set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168924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Cross-Validation and Bootstrapping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721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5907"/>
            <a:ext cx="6102927" cy="1325563"/>
          </a:xfrm>
        </p:spPr>
        <p:txBody>
          <a:bodyPr/>
          <a:lstStyle/>
          <a:p>
            <a:r>
              <a:rPr lang="en-US" dirty="0" smtClean="0"/>
              <a:t>Parsing Dates and Times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02927" cy="4351338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Dates and times should be treated as their own data types: not as strings!</a:t>
            </a:r>
          </a:p>
          <a:p>
            <a:r>
              <a:rPr lang="en-US" dirty="0" smtClean="0"/>
              <a:t>There are 3 types of date/time object: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time</a:t>
            </a:r>
          </a:p>
          <a:p>
            <a:pPr lvl="1"/>
            <a:r>
              <a:rPr lang="en-US" dirty="0" smtClean="0"/>
              <a:t>date-time (AKA </a:t>
            </a:r>
            <a:r>
              <a:rPr lang="en-US" dirty="0" err="1" smtClean="0"/>
              <a:t>POSIXct</a:t>
            </a:r>
            <a:r>
              <a:rPr lang="en-US" dirty="0" smtClean="0"/>
              <a:t>) </a:t>
            </a:r>
          </a:p>
          <a:p>
            <a:r>
              <a:rPr lang="en-US" dirty="0" smtClean="0"/>
              <a:t>When you read in data with a timestamp or date column, it will often not be automatically converted to date/time data</a:t>
            </a:r>
          </a:p>
          <a:p>
            <a:r>
              <a:rPr lang="en-US" dirty="0" smtClean="0"/>
              <a:t>The </a:t>
            </a:r>
            <a:r>
              <a:rPr lang="en-US" b="1" dirty="0" err="1" smtClean="0"/>
              <a:t>lubridate</a:t>
            </a:r>
            <a:r>
              <a:rPr lang="en-US" dirty="0" smtClean="0"/>
              <a:t> package has intelligent functions like `</a:t>
            </a:r>
            <a:r>
              <a:rPr lang="en-US" dirty="0" err="1" smtClean="0"/>
              <a:t>ymd</a:t>
            </a:r>
            <a:r>
              <a:rPr lang="en-US" dirty="0" smtClean="0"/>
              <a:t>()` or `</a:t>
            </a:r>
            <a:r>
              <a:rPr lang="en-US" dirty="0" err="1" smtClean="0"/>
              <a:t>dmy_hms</a:t>
            </a:r>
            <a:r>
              <a:rPr lang="en-US" dirty="0" smtClean="0"/>
              <a:t>()` for converting to date/time objects</a:t>
            </a:r>
          </a:p>
          <a:p>
            <a:r>
              <a:rPr lang="en-US" dirty="0" smtClean="0"/>
              <a:t>Identify the order of years, months, days, hours, minutes and seconds, then apply the relevant function on the right</a:t>
            </a:r>
          </a:p>
          <a:p>
            <a:r>
              <a:rPr lang="en-US" dirty="0" smtClean="0"/>
              <a:t>Task: convert the following dates/times to date or date-time variables:</a:t>
            </a:r>
          </a:p>
          <a:p>
            <a:pPr lvl="1"/>
            <a:r>
              <a:rPr lang="en-US" dirty="0" smtClean="0"/>
              <a:t>March 3</a:t>
            </a:r>
            <a:r>
              <a:rPr lang="en-US" baseline="30000" dirty="0" smtClean="0"/>
              <a:t>rd</a:t>
            </a:r>
            <a:r>
              <a:rPr lang="en-US" dirty="0" smtClean="0"/>
              <a:t> 2003</a:t>
            </a:r>
          </a:p>
          <a:p>
            <a:pPr lvl="1"/>
            <a:r>
              <a:rPr lang="en-US" dirty="0" smtClean="0"/>
              <a:t>16:00:00 14.11.2030</a:t>
            </a:r>
          </a:p>
          <a:p>
            <a:pPr lvl="1"/>
            <a:r>
              <a:rPr lang="en-US" dirty="0" smtClean="0"/>
              <a:t>Tuesday 2</a:t>
            </a:r>
            <a:r>
              <a:rPr lang="en-US" baseline="30000" dirty="0" smtClean="0"/>
              <a:t>nd</a:t>
            </a:r>
            <a:r>
              <a:rPr lang="en-US" dirty="0" smtClean="0"/>
              <a:t> August 1966 7:30pm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436" y="1551132"/>
            <a:ext cx="4368800" cy="4025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89247" y="1048688"/>
            <a:ext cx="3131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From the </a:t>
            </a:r>
            <a:r>
              <a:rPr lang="en-US" b="1" i="1" dirty="0" err="1" smtClean="0"/>
              <a:t>lubridate</a:t>
            </a:r>
            <a:r>
              <a:rPr lang="en-US" b="1" i="1" dirty="0" smtClean="0"/>
              <a:t> cheat sheet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0362988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modelr</a:t>
            </a:r>
            <a:r>
              <a:rPr lang="en-US" dirty="0" smtClean="0"/>
              <a:t>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864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Date-Time Arithmetic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82690" cy="4380865"/>
          </a:xfrm>
        </p:spPr>
        <p:txBody>
          <a:bodyPr>
            <a:normAutofit/>
          </a:bodyPr>
          <a:lstStyle/>
          <a:p>
            <a:r>
              <a:rPr lang="en-US" dirty="0" smtClean="0"/>
              <a:t>Date/time data can be added or subtracted</a:t>
            </a:r>
          </a:p>
          <a:p>
            <a:r>
              <a:rPr lang="en-US" dirty="0" smtClean="0"/>
              <a:t>Using `seconds()`, `months()`, `years()` etc. gives a period which can be added </a:t>
            </a:r>
          </a:p>
          <a:p>
            <a:r>
              <a:rPr lang="en-US" dirty="0" smtClean="0"/>
              <a:t>Tasks: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alculate out the time in 123456789 seconds from now</a:t>
            </a:r>
          </a:p>
          <a:p>
            <a:pPr lvl="1"/>
            <a:r>
              <a:rPr lang="en-US" dirty="0" smtClean="0"/>
              <a:t>Calculate your age by taking the difference between today and your DOB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154139" y="880994"/>
            <a:ext cx="2563038" cy="5847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1600" i="1" dirty="0" smtClean="0"/>
              <a:t>now() gives the current time as </a:t>
            </a:r>
            <a:r>
              <a:rPr lang="en-AU" sz="1600" i="1" smtClean="0"/>
              <a:t>a date-time object</a:t>
            </a:r>
            <a:endParaRPr lang="en-US" sz="16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7608958" y="2323971"/>
            <a:ext cx="3653401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i="1" dirty="0" smtClean="0"/>
              <a:t>There </a:t>
            </a:r>
            <a:r>
              <a:rPr lang="en-US" i="1" dirty="0"/>
              <a:t>are some subtleties when adding or subtracting date/times; you must consider whether you want to consider irregularities in the time </a:t>
            </a:r>
            <a:r>
              <a:rPr lang="en-US" i="1" dirty="0" smtClean="0"/>
              <a:t>line. </a:t>
            </a:r>
            <a:endParaRPr lang="en-US" i="1" dirty="0" smtClean="0"/>
          </a:p>
          <a:p>
            <a:endParaRPr lang="en-US" i="1" dirty="0" smtClean="0"/>
          </a:p>
          <a:p>
            <a:r>
              <a:rPr lang="en-US" i="1" dirty="0" smtClean="0"/>
              <a:t>Suppose you want to know </a:t>
            </a:r>
            <a:r>
              <a:rPr lang="en-US" i="1" dirty="0" smtClean="0"/>
              <a:t>the time </a:t>
            </a:r>
            <a:r>
              <a:rPr lang="en-US" i="1" dirty="0" smtClean="0"/>
              <a:t>3 hours </a:t>
            </a:r>
            <a:r>
              <a:rPr lang="en-US" i="1" dirty="0" smtClean="0"/>
              <a:t>after Saturday </a:t>
            </a:r>
            <a:r>
              <a:rPr lang="en-US" i="1" dirty="0" smtClean="0"/>
              <a:t>30</a:t>
            </a:r>
            <a:r>
              <a:rPr lang="en-US" i="1" baseline="30000" dirty="0" smtClean="0"/>
              <a:t>th</a:t>
            </a:r>
            <a:r>
              <a:rPr lang="en-US" i="1" dirty="0" smtClean="0"/>
              <a:t> October 2021 at 11pm</a:t>
            </a:r>
            <a:r>
              <a:rPr lang="en-AU" i="1" dirty="0" smtClean="0"/>
              <a:t> (the night the clocks go </a:t>
            </a:r>
            <a:r>
              <a:rPr lang="en-AU" i="1" dirty="0" smtClean="0"/>
              <a:t>back): </a:t>
            </a:r>
            <a:r>
              <a:rPr lang="en-AU" i="1" dirty="0" smtClean="0"/>
              <a:t>2am or </a:t>
            </a:r>
            <a:r>
              <a:rPr lang="en-AU" i="1" dirty="0" smtClean="0"/>
              <a:t>1am?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71909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Converting Time Zones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5910"/>
            <a:ext cx="6339840" cy="461105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When you create a date-time object, the time zone will be UTC unless you specify otherwise with the `</a:t>
            </a:r>
            <a:r>
              <a:rPr lang="en-US" dirty="0" err="1" smtClean="0"/>
              <a:t>tz</a:t>
            </a:r>
            <a:r>
              <a:rPr lang="en-US" dirty="0" smtClean="0"/>
              <a:t>` argument</a:t>
            </a:r>
          </a:p>
          <a:p>
            <a:r>
              <a:rPr lang="en-US" dirty="0" smtClean="0"/>
              <a:t>You can convert a date-time object to a different time zone by specifying `</a:t>
            </a:r>
            <a:r>
              <a:rPr lang="en-US" dirty="0" err="1" smtClean="0"/>
              <a:t>tz</a:t>
            </a:r>
            <a:r>
              <a:rPr lang="en-US" dirty="0" smtClean="0"/>
              <a:t> =` when using any of the date-time parsing functions:</a:t>
            </a:r>
          </a:p>
          <a:p>
            <a:pPr lvl="1"/>
            <a:r>
              <a:rPr lang="en-US" dirty="0" smtClean="0"/>
              <a:t>`</a:t>
            </a:r>
            <a:r>
              <a:rPr lang="en-US" dirty="0" err="1" smtClean="0"/>
              <a:t>as_date</a:t>
            </a:r>
            <a:r>
              <a:rPr lang="en-US" dirty="0" smtClean="0"/>
              <a:t>(</a:t>
            </a:r>
            <a:r>
              <a:rPr lang="en-US" dirty="0" err="1" smtClean="0"/>
              <a:t>datetime</a:t>
            </a:r>
            <a:r>
              <a:rPr lang="en-US" dirty="0" smtClean="0"/>
              <a:t>, </a:t>
            </a:r>
            <a:r>
              <a:rPr lang="en-US" dirty="0" err="1" smtClean="0"/>
              <a:t>tz</a:t>
            </a:r>
            <a:r>
              <a:rPr lang="en-US" dirty="0" smtClean="0"/>
              <a:t> = </a:t>
            </a:r>
            <a:r>
              <a:rPr lang="en-US" dirty="0" err="1" smtClean="0"/>
              <a:t>timezone</a:t>
            </a:r>
            <a:r>
              <a:rPr lang="en-US" dirty="0" smtClean="0"/>
              <a:t>)`</a:t>
            </a:r>
          </a:p>
          <a:p>
            <a:pPr lvl="1"/>
            <a:r>
              <a:rPr lang="en-US" dirty="0" smtClean="0"/>
              <a:t>`</a:t>
            </a:r>
            <a:r>
              <a:rPr lang="en-US" dirty="0" err="1" smtClean="0"/>
              <a:t>ymd_hms</a:t>
            </a:r>
            <a:r>
              <a:rPr lang="en-US" dirty="0" smtClean="0"/>
              <a:t>(</a:t>
            </a:r>
            <a:r>
              <a:rPr lang="en-US" dirty="0" err="1" smtClean="0"/>
              <a:t>datetime</a:t>
            </a:r>
            <a:r>
              <a:rPr lang="en-US" dirty="0" smtClean="0"/>
              <a:t>, </a:t>
            </a:r>
            <a:r>
              <a:rPr lang="en-US" dirty="0" err="1" smtClean="0"/>
              <a:t>tz</a:t>
            </a:r>
            <a:r>
              <a:rPr lang="en-US" dirty="0" smtClean="0"/>
              <a:t>  = </a:t>
            </a:r>
            <a:r>
              <a:rPr lang="en-US" dirty="0" err="1" smtClean="0"/>
              <a:t>timezone</a:t>
            </a:r>
            <a:r>
              <a:rPr lang="en-US" dirty="0" smtClean="0"/>
              <a:t>)` </a:t>
            </a:r>
          </a:p>
          <a:p>
            <a:r>
              <a:rPr lang="en-US" dirty="0" smtClean="0"/>
              <a:t>The time zone codes and UTC offsets are taken from the </a:t>
            </a:r>
            <a:r>
              <a:rPr lang="en-US" b="1" dirty="0" err="1" smtClean="0"/>
              <a:t>tz</a:t>
            </a:r>
            <a:r>
              <a:rPr lang="en-US" b="1" dirty="0" smtClean="0"/>
              <a:t> database </a:t>
            </a:r>
            <a:r>
              <a:rPr lang="en-US" dirty="0" smtClean="0"/>
              <a:t>and generally have the form “region/place”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tz</a:t>
            </a:r>
            <a:r>
              <a:rPr lang="en-US" dirty="0" smtClean="0"/>
              <a:t> database accounts for daylight savings time where in places where it is used</a:t>
            </a:r>
          </a:p>
          <a:p>
            <a:r>
              <a:rPr lang="en-US" dirty="0" smtClean="0"/>
              <a:t>Task: create a date-time variable for </a:t>
            </a:r>
            <a:r>
              <a:rPr lang="en-US" u="sng" dirty="0" smtClean="0"/>
              <a:t>1</a:t>
            </a:r>
            <a:r>
              <a:rPr lang="en-US" u="sng" baseline="30000" dirty="0" smtClean="0"/>
              <a:t>st</a:t>
            </a:r>
            <a:r>
              <a:rPr lang="en-US" u="sng" dirty="0" smtClean="0"/>
              <a:t> April 1980 5am</a:t>
            </a:r>
            <a:r>
              <a:rPr lang="en-US" dirty="0" smtClean="0"/>
              <a:t> with the UTC time zone, then convert to:</a:t>
            </a:r>
          </a:p>
          <a:p>
            <a:pPr lvl="1"/>
            <a:r>
              <a:rPr lang="en-US" dirty="0" smtClean="0"/>
              <a:t>Europe/London (06:00 BST)</a:t>
            </a:r>
          </a:p>
          <a:p>
            <a:pPr lvl="1"/>
            <a:r>
              <a:rPr lang="en-US" dirty="0" smtClean="0"/>
              <a:t>Asia/Tokyo (14:00 JST)</a:t>
            </a:r>
          </a:p>
          <a:p>
            <a:pPr lvl="1"/>
            <a:r>
              <a:rPr lang="en-US" dirty="0" smtClean="0"/>
              <a:t>America/</a:t>
            </a:r>
            <a:r>
              <a:rPr lang="en-US" dirty="0" err="1" smtClean="0"/>
              <a:t>Los_Angeles</a:t>
            </a:r>
            <a:r>
              <a:rPr lang="en-US" dirty="0" smtClean="0"/>
              <a:t> (21</a:t>
            </a:r>
            <a:r>
              <a:rPr lang="en-US" dirty="0" smtClean="0">
                <a:sym typeface="Wingdings"/>
              </a:rPr>
              <a:t>:00 PST)</a:t>
            </a:r>
            <a:endParaRPr lang="en-US" dirty="0" smtClean="0"/>
          </a:p>
          <a:p>
            <a:pPr lvl="1"/>
            <a:endParaRPr lang="en-US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847468"/>
              </p:ext>
            </p:extLst>
          </p:nvPr>
        </p:nvGraphicFramePr>
        <p:xfrm>
          <a:off x="7358380" y="1783080"/>
          <a:ext cx="4528820" cy="1828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64410"/>
                <a:gridCol w="2264410"/>
              </a:tblGrid>
              <a:tr h="332105">
                <a:tc>
                  <a:txBody>
                    <a:bodyPr/>
                    <a:lstStyle/>
                    <a:p>
                      <a:r>
                        <a:rPr lang="en-US" dirty="0" smtClean="0"/>
                        <a:t>TZ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UTC Offset</a:t>
                      </a:r>
                      <a:endParaRPr lang="en-US" dirty="0"/>
                    </a:p>
                  </a:txBody>
                  <a:tcPr/>
                </a:tc>
              </a:tr>
              <a:tr h="332105">
                <a:tc>
                  <a:txBody>
                    <a:bodyPr/>
                    <a:lstStyle/>
                    <a:p>
                      <a:r>
                        <a:rPr lang="en-US" dirty="0" smtClean="0"/>
                        <a:t>Africa/Cairo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+02:00</a:t>
                      </a:r>
                      <a:endParaRPr lang="en-US" dirty="0"/>
                    </a:p>
                  </a:txBody>
                  <a:tcPr/>
                </a:tc>
              </a:tr>
              <a:tr h="332105">
                <a:tc>
                  <a:txBody>
                    <a:bodyPr/>
                    <a:lstStyle/>
                    <a:p>
                      <a:r>
                        <a:rPr lang="en-US" dirty="0" smtClean="0"/>
                        <a:t>Pacific/Honolulu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-10:00</a:t>
                      </a:r>
                      <a:endParaRPr lang="en-US" dirty="0"/>
                    </a:p>
                  </a:txBody>
                  <a:tcPr/>
                </a:tc>
              </a:tr>
              <a:tr h="332105">
                <a:tc>
                  <a:txBody>
                    <a:bodyPr/>
                    <a:lstStyle/>
                    <a:p>
                      <a:r>
                        <a:rPr lang="en-US" dirty="0" smtClean="0"/>
                        <a:t>Europe/Brussels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+01</a:t>
                      </a:r>
                      <a:r>
                        <a:rPr lang="en-US" dirty="0" smtClean="0">
                          <a:sym typeface="Wingdings"/>
                        </a:rPr>
                        <a:t>:00</a:t>
                      </a:r>
                      <a:endParaRPr lang="en-US" dirty="0"/>
                    </a:p>
                  </a:txBody>
                  <a:tcPr/>
                </a:tc>
              </a:tr>
              <a:tr h="323215">
                <a:tc>
                  <a:txBody>
                    <a:bodyPr/>
                    <a:lstStyle/>
                    <a:p>
                      <a:r>
                        <a:rPr lang="en-US" dirty="0" smtClean="0"/>
                        <a:t>America/Chicago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-06:00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6558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040928" cy="1325563"/>
          </a:xfrm>
        </p:spPr>
        <p:txBody>
          <a:bodyPr/>
          <a:lstStyle/>
          <a:p>
            <a:r>
              <a:rPr lang="en-US" dirty="0" smtClean="0"/>
              <a:t>Filling NAs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37278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Task: read the crude oil price data using `</a:t>
            </a:r>
            <a:r>
              <a:rPr lang="en-US" dirty="0" err="1" smtClean="0"/>
              <a:t>read_excel</a:t>
            </a:r>
            <a:r>
              <a:rPr lang="en-US" dirty="0" smtClean="0"/>
              <a:t>()` from the </a:t>
            </a:r>
            <a:r>
              <a:rPr lang="en-US" b="1" dirty="0" err="1" smtClean="0"/>
              <a:t>readxl</a:t>
            </a:r>
            <a:r>
              <a:rPr lang="en-US" dirty="0" smtClean="0"/>
              <a:t> package:</a:t>
            </a:r>
          </a:p>
          <a:p>
            <a:pPr lvl="1"/>
            <a:r>
              <a:rPr lang="en-US" dirty="0" smtClean="0"/>
              <a:t>Skip the first two rows</a:t>
            </a:r>
          </a:p>
          <a:p>
            <a:pPr lvl="1"/>
            <a:r>
              <a:rPr lang="en-US" dirty="0" smtClean="0"/>
              <a:t>Choose the sheet named “Data 1”</a:t>
            </a:r>
          </a:p>
          <a:p>
            <a:pPr lvl="1"/>
            <a:r>
              <a:rPr lang="en-US" dirty="0" smtClean="0"/>
              <a:t>Rename the columns (see right)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 smtClean="0"/>
              <a:t>daily crude oil price (WTI) data has </a:t>
            </a:r>
            <a:r>
              <a:rPr lang="en-US" dirty="0" smtClean="0"/>
              <a:t>a few missing values</a:t>
            </a:r>
          </a:p>
          <a:p>
            <a:r>
              <a:rPr lang="en-US" dirty="0" smtClean="0"/>
              <a:t>Task: count the number of NAs in the WTI column</a:t>
            </a:r>
            <a:endParaRPr lang="en-US" dirty="0" smtClean="0"/>
          </a:p>
          <a:p>
            <a:r>
              <a:rPr lang="en-US" dirty="0" smtClean="0"/>
              <a:t>We can get rid of these values with `</a:t>
            </a:r>
            <a:r>
              <a:rPr lang="en-US" dirty="0" err="1" smtClean="0"/>
              <a:t>drop_na</a:t>
            </a:r>
            <a:r>
              <a:rPr lang="en-US" dirty="0" smtClean="0"/>
              <a:t>()` but we will lose </a:t>
            </a:r>
            <a:r>
              <a:rPr lang="en-US" dirty="0" smtClean="0"/>
              <a:t>valuable data!</a:t>
            </a:r>
            <a:endParaRPr lang="en-US" dirty="0"/>
          </a:p>
          <a:p>
            <a:r>
              <a:rPr lang="en-US" dirty="0" smtClean="0"/>
              <a:t>Alternatively, we can attempt to fill in (</a:t>
            </a:r>
            <a:r>
              <a:rPr lang="en-US" b="1" dirty="0" smtClean="0"/>
              <a:t>impute</a:t>
            </a:r>
            <a:r>
              <a:rPr lang="en-US" dirty="0" smtClean="0"/>
              <a:t>) the missing data points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123" y="3561630"/>
            <a:ext cx="4075997" cy="28735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94"/>
          <a:stretch/>
        </p:blipFill>
        <p:spPr>
          <a:xfrm>
            <a:off x="7785762" y="1561454"/>
            <a:ext cx="2863229" cy="13989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517"/>
          <a:stretch/>
        </p:blipFill>
        <p:spPr>
          <a:xfrm>
            <a:off x="7230927" y="971624"/>
            <a:ext cx="3995063" cy="31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11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86055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Methods which impute missing values of column X using information from column X alone are </a:t>
            </a:r>
            <a:r>
              <a:rPr lang="en-US" b="1" dirty="0" smtClean="0"/>
              <a:t>univariate</a:t>
            </a:r>
            <a:r>
              <a:rPr lang="en-US" dirty="0" smtClean="0"/>
              <a:t>. Methods include: </a:t>
            </a:r>
          </a:p>
          <a:p>
            <a:pPr lvl="1"/>
            <a:r>
              <a:rPr lang="en-US" dirty="0" smtClean="0"/>
              <a:t>Taking the mean, max or other statistic</a:t>
            </a:r>
          </a:p>
          <a:p>
            <a:pPr lvl="1"/>
            <a:r>
              <a:rPr lang="en-US" dirty="0" smtClean="0"/>
              <a:t>Interpolation (linear, splines</a:t>
            </a:r>
            <a:r>
              <a:rPr lang="mr-IN" dirty="0" smtClean="0"/>
              <a:t>…</a:t>
            </a:r>
            <a:r>
              <a:rPr lang="en-AU" dirty="0" smtClean="0"/>
              <a:t>)</a:t>
            </a:r>
          </a:p>
          <a:p>
            <a:pPr lvl="1"/>
            <a:r>
              <a:rPr lang="en-US" dirty="0" smtClean="0"/>
              <a:t>Carry forward/backward</a:t>
            </a:r>
          </a:p>
          <a:p>
            <a:r>
              <a:rPr lang="en-US" b="1" dirty="0" smtClean="0"/>
              <a:t>Multivariate </a:t>
            </a:r>
            <a:r>
              <a:rPr lang="en-US" b="1" dirty="0" smtClean="0"/>
              <a:t>imputation </a:t>
            </a:r>
            <a:r>
              <a:rPr lang="en-US" dirty="0" smtClean="0"/>
              <a:t>uses other variables to </a:t>
            </a:r>
            <a:r>
              <a:rPr lang="en-US" b="1" dirty="0" smtClean="0"/>
              <a:t>predict</a:t>
            </a:r>
            <a:r>
              <a:rPr lang="en-US" dirty="0" smtClean="0"/>
              <a:t> the missing values </a:t>
            </a:r>
          </a:p>
          <a:p>
            <a:r>
              <a:rPr lang="en-US" dirty="0" smtClean="0"/>
              <a:t>Univariate methods are particularly appropriate for time series, because </a:t>
            </a:r>
            <a:r>
              <a:rPr lang="en-US" u="sng" dirty="0" smtClean="0"/>
              <a:t>often</a:t>
            </a:r>
            <a:r>
              <a:rPr lang="en-US" dirty="0" smtClean="0"/>
              <a:t> adjacent values are similar to each </a:t>
            </a:r>
            <a:r>
              <a:rPr lang="en-US" dirty="0" smtClean="0"/>
              <a:t>other</a:t>
            </a:r>
          </a:p>
          <a:p>
            <a:r>
              <a:rPr lang="en-US" dirty="0" smtClean="0"/>
              <a:t>Task: use </a:t>
            </a:r>
            <a:r>
              <a:rPr lang="en-US" dirty="0" err="1" smtClean="0"/>
              <a:t>na.approx</a:t>
            </a:r>
            <a:r>
              <a:rPr lang="en-US" dirty="0" smtClean="0"/>
              <a:t>() from the </a:t>
            </a:r>
            <a:r>
              <a:rPr lang="en-US" b="1" dirty="0" smtClean="0"/>
              <a:t>zoo</a:t>
            </a:r>
            <a:r>
              <a:rPr lang="en-US" dirty="0" smtClean="0"/>
              <a:t> package to fill the NA values in the WTI oil price time series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221587" y="5008850"/>
            <a:ext cx="2491369" cy="156966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1600" i="1" dirty="0" smtClean="0"/>
              <a:t>R packages for multivariate imputation: </a:t>
            </a:r>
          </a:p>
          <a:p>
            <a:pPr marL="285750" indent="-285750">
              <a:buFontTx/>
              <a:buChar char="-"/>
            </a:pPr>
            <a:r>
              <a:rPr lang="en-AU" sz="1600" i="1" dirty="0" err="1" smtClean="0"/>
              <a:t>missForest</a:t>
            </a:r>
            <a:r>
              <a:rPr lang="en-AU" sz="1600" i="1" dirty="0" smtClean="0"/>
              <a:t> </a:t>
            </a:r>
          </a:p>
          <a:p>
            <a:pPr marL="285750" indent="-285750">
              <a:buFontTx/>
              <a:buChar char="-"/>
            </a:pPr>
            <a:r>
              <a:rPr lang="en-AU" sz="1600" i="1" dirty="0" smtClean="0"/>
              <a:t>mice </a:t>
            </a:r>
          </a:p>
          <a:p>
            <a:pPr marL="285750" indent="-285750">
              <a:buFontTx/>
              <a:buChar char="-"/>
            </a:pPr>
            <a:r>
              <a:rPr lang="en-AU" sz="1600" i="1" dirty="0" smtClean="0"/>
              <a:t>Amelia</a:t>
            </a:r>
          </a:p>
          <a:p>
            <a:pPr marL="285750" indent="-285750">
              <a:buFontTx/>
              <a:buChar char="-"/>
            </a:pPr>
            <a:r>
              <a:rPr lang="en-AU" sz="1600" i="1" dirty="0" smtClean="0"/>
              <a:t>mi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745" y="428155"/>
            <a:ext cx="3773055" cy="266000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221586" y="3216464"/>
            <a:ext cx="2491369" cy="156966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1600" i="1" dirty="0" smtClean="0"/>
              <a:t>zoo functions for univariate imputation: </a:t>
            </a:r>
          </a:p>
          <a:p>
            <a:pPr marL="285750" indent="-285750">
              <a:buFontTx/>
              <a:buChar char="-"/>
            </a:pPr>
            <a:r>
              <a:rPr lang="en-AU" sz="1600" i="1" dirty="0" err="1" smtClean="0"/>
              <a:t>na.approx</a:t>
            </a:r>
            <a:r>
              <a:rPr lang="en-AU" sz="1600" i="1" dirty="0" smtClean="0"/>
              <a:t>()</a:t>
            </a:r>
          </a:p>
          <a:p>
            <a:pPr marL="285750" indent="-285750">
              <a:buFontTx/>
              <a:buChar char="-"/>
            </a:pPr>
            <a:r>
              <a:rPr lang="en-AU" sz="1600" i="1" dirty="0" err="1" smtClean="0"/>
              <a:t>na.locf</a:t>
            </a:r>
            <a:r>
              <a:rPr lang="en-AU" sz="1600" i="1" dirty="0" smtClean="0"/>
              <a:t>()</a:t>
            </a:r>
          </a:p>
          <a:p>
            <a:pPr marL="285750" indent="-285750">
              <a:buFontTx/>
              <a:buChar char="-"/>
            </a:pPr>
            <a:r>
              <a:rPr lang="en-AU" sz="1600" i="1" dirty="0" err="1" smtClean="0"/>
              <a:t>na.aggregate</a:t>
            </a:r>
            <a:r>
              <a:rPr lang="en-AU" sz="1600" i="1" dirty="0" smtClean="0"/>
              <a:t>()</a:t>
            </a:r>
          </a:p>
          <a:p>
            <a:pPr marL="285750" indent="-285750">
              <a:buFontTx/>
              <a:buChar char="-"/>
            </a:pPr>
            <a:r>
              <a:rPr lang="en-AU" sz="1600" i="1" dirty="0" err="1" smtClean="0"/>
              <a:t>na.spline</a:t>
            </a:r>
            <a:r>
              <a:rPr lang="en-AU" sz="1600" i="1" dirty="0" smtClean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09999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Resampling Time Series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we want to change the resolution of a time series to match another data set</a:t>
            </a:r>
            <a:endParaRPr lang="en-US" dirty="0"/>
          </a:p>
          <a:p>
            <a:pPr lvl="1"/>
            <a:r>
              <a:rPr lang="en-US" dirty="0"/>
              <a:t>E</a:t>
            </a:r>
            <a:r>
              <a:rPr lang="en-US" dirty="0" smtClean="0"/>
              <a:t>lectricity metered at 30 minute resolution, gas metered at 1 hour resolution</a:t>
            </a:r>
          </a:p>
          <a:p>
            <a:pPr lvl="1"/>
            <a:r>
              <a:rPr lang="en-US" dirty="0" smtClean="0"/>
              <a:t>Daily oil prices, half-hourly electricity prices</a:t>
            </a:r>
          </a:p>
          <a:p>
            <a:r>
              <a:rPr lang="en-US" dirty="0" smtClean="0"/>
              <a:t>The methods for resampling depend on whether we want to increase or decrease the resolution: </a:t>
            </a:r>
          </a:p>
          <a:p>
            <a:pPr lvl="1"/>
            <a:r>
              <a:rPr lang="en-US" dirty="0" smtClean="0"/>
              <a:t>Reduce resolution </a:t>
            </a:r>
            <a:r>
              <a:rPr lang="en-US" dirty="0" smtClean="0">
                <a:sym typeface="Wingdings"/>
              </a:rPr>
              <a:t> aggregate </a:t>
            </a:r>
          </a:p>
          <a:p>
            <a:pPr lvl="1"/>
            <a:r>
              <a:rPr lang="en-US" dirty="0" smtClean="0">
                <a:sym typeface="Wingdings"/>
              </a:rPr>
              <a:t>Increase resolution  impute or aggregate</a:t>
            </a:r>
          </a:p>
          <a:p>
            <a:r>
              <a:rPr lang="en-US" dirty="0" smtClean="0"/>
              <a:t>Task: </a:t>
            </a:r>
            <a:r>
              <a:rPr lang="en-US" dirty="0" err="1" smtClean="0"/>
              <a:t>upsample</a:t>
            </a:r>
            <a:r>
              <a:rPr lang="en-US" dirty="0" smtClean="0"/>
              <a:t> the oil price data to 30 minute resolution</a:t>
            </a:r>
          </a:p>
          <a:p>
            <a:r>
              <a:rPr lang="en-US" dirty="0" smtClean="0"/>
              <a:t>Task: impute the missing WTI data with a method of your choice</a:t>
            </a:r>
          </a:p>
        </p:txBody>
      </p:sp>
    </p:spTree>
    <p:extLst>
      <p:ext uri="{BB962C8B-B14F-4D97-AF65-F5344CB8AC3E}">
        <p14:creationId xmlns:p14="http://schemas.microsoft.com/office/powerpoint/2010/main" val="494687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34832</TotalTime>
  <Words>2377</Words>
  <Application>Microsoft Macintosh PowerPoint</Application>
  <PresentationFormat>Widescreen</PresentationFormat>
  <Paragraphs>286</Paragraphs>
  <Slides>40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Abadi MT Condensed Light</vt:lpstr>
      <vt:lpstr>Calibri</vt:lpstr>
      <vt:lpstr>Mangal</vt:lpstr>
      <vt:lpstr>Wingdings</vt:lpstr>
      <vt:lpstr>Arial</vt:lpstr>
      <vt:lpstr>Office Theme</vt:lpstr>
      <vt:lpstr>BENV0091 Lecture 5:  Dates and Times</vt:lpstr>
      <vt:lpstr>Lecture Overview</vt:lpstr>
      <vt:lpstr>Challenges of Dates and Times</vt:lpstr>
      <vt:lpstr>Parsing Dates and Times</vt:lpstr>
      <vt:lpstr>Date-Time Arithmetic</vt:lpstr>
      <vt:lpstr>Converting Time Zones</vt:lpstr>
      <vt:lpstr>Filling NAs</vt:lpstr>
      <vt:lpstr>Imputation</vt:lpstr>
      <vt:lpstr>Resampling Time Series</vt:lpstr>
      <vt:lpstr>Moving Averages</vt:lpstr>
      <vt:lpstr>Introduction to Forecasting</vt:lpstr>
      <vt:lpstr>Data: Renewables Ninja</vt:lpstr>
      <vt:lpstr>Retrieving Date-Time Components</vt:lpstr>
      <vt:lpstr>Autocorrelation</vt:lpstr>
      <vt:lpstr>Solar PV Forecasting</vt:lpstr>
      <vt:lpstr>Data Pre-Processing and Train/Test Splitting</vt:lpstr>
      <vt:lpstr>Cyclical Date/Time Features</vt:lpstr>
      <vt:lpstr>Lagged Variables</vt:lpstr>
      <vt:lpstr>Fitting Models</vt:lpstr>
      <vt:lpstr>Evaluating the Models</vt:lpstr>
      <vt:lpstr>Plotting Predicted vs. Actual</vt:lpstr>
      <vt:lpstr>Kaggle Competition </vt:lpstr>
      <vt:lpstr>APIs</vt:lpstr>
      <vt:lpstr>APIs</vt:lpstr>
      <vt:lpstr>Examples of APIs</vt:lpstr>
      <vt:lpstr>National Grid’s Carbon Intensity API</vt:lpstr>
      <vt:lpstr>API Response: Status Codes</vt:lpstr>
      <vt:lpstr>API Response: Header </vt:lpstr>
      <vt:lpstr>PowerPoint Presentation</vt:lpstr>
      <vt:lpstr>API Response: Body</vt:lpstr>
      <vt:lpstr>Useful APIs</vt:lpstr>
      <vt:lpstr>Model Selection</vt:lpstr>
      <vt:lpstr>Choosing a Learning Algorithm</vt:lpstr>
      <vt:lpstr>Feature Selection </vt:lpstr>
      <vt:lpstr>Hyperparameter Tuning</vt:lpstr>
      <vt:lpstr>Overfitting</vt:lpstr>
      <vt:lpstr>Train, Validate, Test</vt:lpstr>
      <vt:lpstr>How not to do Supervised Learning</vt:lpstr>
      <vt:lpstr>Cross-Validation and Bootstrapping</vt:lpstr>
      <vt:lpstr>The modelr Package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BENV0091 Lecture 1: Introduction</dc:title>
  <dc:creator>De Mars, Patrick</dc:creator>
  <cp:lastModifiedBy>De Mars, Patrick</cp:lastModifiedBy>
  <cp:revision>514</cp:revision>
  <dcterms:created xsi:type="dcterms:W3CDTF">2021-09-22T06:13:15Z</dcterms:created>
  <dcterms:modified xsi:type="dcterms:W3CDTF">2021-11-03T11:13:29Z</dcterms:modified>
</cp:coreProperties>
</file>